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7129F62-375E-E9C0-575A-2E21721D09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EE269B54-E6C9-C86E-09F2-30F3EC535E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28AE540-F378-F07C-3434-AC39B9A2A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F4EAF-0C4A-4E89-A329-6A0DCC4183DC}" type="datetimeFigureOut">
              <a:rPr lang="tr-TR" smtClean="0"/>
              <a:t>1.09.2022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F90EE58-6568-4895-FF5D-6B019FDC0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0C422F7-EBFC-DA11-8F57-BA048F44B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BB38F-F46F-40E7-8706-87A5332580C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70823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04C296C-1AD0-8881-A33D-7C265C04A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F8829CE2-4D32-555F-670B-AC1ED01B54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9752A37-A76A-A85F-85DB-69EB84543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F4EAF-0C4A-4E89-A329-6A0DCC4183DC}" type="datetimeFigureOut">
              <a:rPr lang="tr-TR" smtClean="0"/>
              <a:t>1.09.2022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1061BA2-6477-DF5E-7CAD-C411CA14E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927A2A5-6D69-F7CA-3A43-5D65AA878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BB38F-F46F-40E7-8706-87A5332580C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30116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B569B369-E796-F53D-E12E-EE1BF9A09B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66E6A841-40FD-92C3-7C95-090E36F7B0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28AEFFA-D8A7-23A3-B907-BC9C53A20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F4EAF-0C4A-4E89-A329-6A0DCC4183DC}" type="datetimeFigureOut">
              <a:rPr lang="tr-TR" smtClean="0"/>
              <a:t>1.09.2022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4D77C67-AF89-9397-F15A-110CFF162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E081149-D569-0B09-BB7A-CF17E6139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BB38F-F46F-40E7-8706-87A5332580C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87663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CA23BF0-E164-BAAC-5788-BF3247EB8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F4B840F-AF6B-4992-CEE2-7248D8D4D0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084432C-4270-F28E-B5BF-A4A00438A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F4EAF-0C4A-4E89-A329-6A0DCC4183DC}" type="datetimeFigureOut">
              <a:rPr lang="tr-TR" smtClean="0"/>
              <a:t>1.09.2022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6C4AA4E-394C-67EC-01E1-B20A365C9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5B7AEB9-0FDE-8628-2184-A91AA409F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BB38F-F46F-40E7-8706-87A5332580C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22044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39BC86C-9507-D9BA-D7B2-4C77F127C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59941980-9569-FA62-13CD-F3FB8CD192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3776D2E-3DCA-82F5-6677-D2F0833FA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F4EAF-0C4A-4E89-A329-6A0DCC4183DC}" type="datetimeFigureOut">
              <a:rPr lang="tr-TR" smtClean="0"/>
              <a:t>1.09.2022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54467FE-90C5-14BB-6BAD-0E6DD0E95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86FC226-FE27-03A5-450D-2A84387F1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BB38F-F46F-40E7-8706-87A5332580C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7041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06061B7-809B-C092-58D1-8A7900119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17F1AFF-9B3F-557E-4F43-1A94685161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C65B1526-C40E-0B17-86DC-5DCC50966E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001BB1A9-2595-884E-51A8-81B971F9B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F4EAF-0C4A-4E89-A329-6A0DCC4183DC}" type="datetimeFigureOut">
              <a:rPr lang="tr-TR" smtClean="0"/>
              <a:t>1.09.2022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18863CA1-1226-52CC-A3AC-34805420C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2BE73187-E331-8826-4FA1-82D1EE7B9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BB38F-F46F-40E7-8706-87A5332580C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80197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DEE4B83-3457-C6A4-4A21-5AD858D87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9879CDB4-6CD1-A1E5-8495-B49FF7BF2D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8F2169CD-C543-76D8-BBFD-29F4909F59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AEDC4068-59AC-E1CA-7F6C-0002423828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7926201A-00C7-EE6B-9005-40BE4C4BD8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2FE729D6-D213-70D9-78C2-D059F9264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F4EAF-0C4A-4E89-A329-6A0DCC4183DC}" type="datetimeFigureOut">
              <a:rPr lang="tr-TR" smtClean="0"/>
              <a:t>1.09.2022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9DE42417-FA47-8002-9953-F00B02305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7FE590B8-E4F3-9ABA-4359-96AAA6274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BB38F-F46F-40E7-8706-87A5332580C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51477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A6CEC6F-46A1-496D-7B73-35D5EF4B9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D1C6B8A6-06F3-FD6A-A4F6-3C1939F17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F4EAF-0C4A-4E89-A329-6A0DCC4183DC}" type="datetimeFigureOut">
              <a:rPr lang="tr-TR" smtClean="0"/>
              <a:t>1.09.2022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A4C824B0-11ED-9610-3A6F-6D2AA6023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87456C57-A806-1810-C4BB-EF49A0735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BB38F-F46F-40E7-8706-87A5332580C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4248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1C6687A5-05FE-B475-77D5-BF73A9A92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F4EAF-0C4A-4E89-A329-6A0DCC4183DC}" type="datetimeFigureOut">
              <a:rPr lang="tr-TR" smtClean="0"/>
              <a:t>1.09.2022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58497EBB-4FCB-DA19-6FB2-51B5C0BEC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FF3B7699-6651-83A4-B4A3-ADE84BEA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BB38F-F46F-40E7-8706-87A5332580C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39488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A67DB90-9234-4371-9A10-7B3A93F44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85C3A73-8C1C-11B3-D469-DBBA8C331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04805B91-E0DC-6B47-D19E-34EAE3AC80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EFF91A8C-AD5B-33B2-A571-76B7BE0E7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F4EAF-0C4A-4E89-A329-6A0DCC4183DC}" type="datetimeFigureOut">
              <a:rPr lang="tr-TR" smtClean="0"/>
              <a:t>1.09.2022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D798685D-D403-1DA5-61F9-694DCF687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4FBCECE4-B860-F798-7684-EAF9DC30B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BB38F-F46F-40E7-8706-87A5332580C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3247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80BF3AF-8B3A-3FE9-6C13-80720CC19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6D08A5A5-DE32-1BE6-274D-D8663302EC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F5FA761E-31C0-09BE-8530-1C35EAD09C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D94CCC25-3337-6032-6C2E-D7CB7AC25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F4EAF-0C4A-4E89-A329-6A0DCC4183DC}" type="datetimeFigureOut">
              <a:rPr lang="tr-TR" smtClean="0"/>
              <a:t>1.09.2022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88EA76C5-27BD-C76A-7365-7BD603346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5ED85D2E-A74C-91C5-3671-694F3130F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BB38F-F46F-40E7-8706-87A5332580C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2945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60B8C4B6-E084-51ED-EAE4-35BBB107A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4895D847-2EC5-6F19-9BB6-A3357CC0EC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41723F7-BE57-149B-C1B6-A9E0DD2E8F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F4EAF-0C4A-4E89-A329-6A0DCC4183DC}" type="datetimeFigureOut">
              <a:rPr lang="tr-TR" smtClean="0"/>
              <a:t>1.09.2022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1A51473-B2AC-46BF-7C52-B2FC962B89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DCAFF62-FC98-5FCC-F32D-34A5A1AC91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BB38F-F46F-40E7-8706-87A5332580C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20733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atteknik.com.tr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mailto:info@hatteknik.com.tr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.png"/><Relationship Id="rId9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C045BA12-AFB1-764C-2211-9591835545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393" y="334222"/>
            <a:ext cx="3653214" cy="2586532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6E225BB4-E7CC-B33A-B4FD-49028F58B49F}"/>
              </a:ext>
            </a:extLst>
          </p:cNvPr>
          <p:cNvSpPr txBox="1"/>
          <p:nvPr/>
        </p:nvSpPr>
        <p:spPr>
          <a:xfrm>
            <a:off x="3095850" y="5691168"/>
            <a:ext cx="60002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b="1" dirty="0"/>
              <a:t>HOT RUNNER ASSEMBLY MANUAL</a:t>
            </a: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8A526EED-F1C7-110F-C9B4-09295EAA5F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333" y="2627218"/>
            <a:ext cx="5425437" cy="2615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41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BB6EAD40-D961-29D3-ADB7-D2B84C56C8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43" y="-1"/>
            <a:ext cx="1479580" cy="1047565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137C6D4F-503B-91C9-D694-67A76C35F7F5}"/>
              </a:ext>
            </a:extLst>
          </p:cNvPr>
          <p:cNvSpPr txBox="1"/>
          <p:nvPr/>
        </p:nvSpPr>
        <p:spPr>
          <a:xfrm>
            <a:off x="1479580" y="1811045"/>
            <a:ext cx="3889591" cy="3016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u="sng" dirty="0" err="1"/>
              <a:t>About</a:t>
            </a:r>
            <a:r>
              <a:rPr lang="tr-TR" sz="2800" b="1" u="sng" dirty="0"/>
              <a:t> </a:t>
            </a:r>
            <a:r>
              <a:rPr lang="tr-TR" sz="2800" b="1" u="sng" dirty="0" err="1"/>
              <a:t>Company</a:t>
            </a:r>
            <a:endParaRPr lang="tr-TR" sz="2800" b="1" u="sng" dirty="0"/>
          </a:p>
          <a:p>
            <a:endParaRPr lang="tr-TR" b="1" u="sng" dirty="0"/>
          </a:p>
          <a:p>
            <a:r>
              <a:rPr lang="tr-TR" dirty="0"/>
              <a:t>HAT TEKNİK SAN. TİC. LTD. ŞTİ.</a:t>
            </a:r>
          </a:p>
          <a:p>
            <a:endParaRPr lang="tr-TR" b="1" u="sng" dirty="0"/>
          </a:p>
          <a:p>
            <a:r>
              <a:rPr lang="tr-TR" dirty="0"/>
              <a:t>Kışla </a:t>
            </a:r>
            <a:r>
              <a:rPr lang="tr-TR" dirty="0" err="1"/>
              <a:t>cad.</a:t>
            </a:r>
            <a:r>
              <a:rPr lang="tr-TR" dirty="0"/>
              <a:t> </a:t>
            </a:r>
            <a:r>
              <a:rPr lang="tr-TR" dirty="0" err="1"/>
              <a:t>Emintaş</a:t>
            </a:r>
            <a:r>
              <a:rPr lang="tr-TR" dirty="0"/>
              <a:t> 3. Sanayi Sitesi No:73</a:t>
            </a:r>
          </a:p>
          <a:p>
            <a:r>
              <a:rPr lang="tr-TR" dirty="0"/>
              <a:t>Topçular / Eyüp – İSTANBUL</a:t>
            </a:r>
          </a:p>
          <a:p>
            <a:endParaRPr lang="tr-TR" dirty="0"/>
          </a:p>
          <a:p>
            <a:r>
              <a:rPr lang="tr-TR" dirty="0"/>
              <a:t>Tel	: 0212 674 67 48 – 49</a:t>
            </a:r>
          </a:p>
          <a:p>
            <a:r>
              <a:rPr lang="tr-TR" dirty="0"/>
              <a:t>Web	: </a:t>
            </a:r>
            <a:r>
              <a:rPr lang="tr-TR" dirty="0">
                <a:hlinkClick r:id="rId3"/>
              </a:rPr>
              <a:t>www.hatteknik.com.tr</a:t>
            </a:r>
            <a:endParaRPr lang="tr-TR" dirty="0"/>
          </a:p>
          <a:p>
            <a:r>
              <a:rPr lang="tr-TR" dirty="0"/>
              <a:t>E-mail	: </a:t>
            </a:r>
            <a:r>
              <a:rPr lang="tr-TR" dirty="0">
                <a:hlinkClick r:id="rId4"/>
              </a:rPr>
              <a:t>info@hatteknik.com.tr</a:t>
            </a:r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4ACD01F7-746D-C232-2C43-1ACD29DC8B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2831" y="2004793"/>
            <a:ext cx="3511209" cy="262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365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Resim 29">
            <a:extLst>
              <a:ext uri="{FF2B5EF4-FFF2-40B4-BE49-F238E27FC236}">
                <a16:creationId xmlns:a16="http://schemas.microsoft.com/office/drawing/2014/main" id="{C78BCB96-079E-3FFF-324C-C7353253BCD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60632" y="4005379"/>
            <a:ext cx="4861452" cy="23783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537FD46A-94C1-FCB7-244C-9CBC79AC75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43" y="-1"/>
            <a:ext cx="1479580" cy="1047565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56A01A06-B952-F367-A53B-E8B1FA0532A4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alphaModFix amt="70000"/>
          </a:blip>
          <a:stretch>
            <a:fillRect/>
          </a:stretch>
        </p:blipFill>
        <p:spPr>
          <a:xfrm>
            <a:off x="350657" y="1225119"/>
            <a:ext cx="2036447" cy="25031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734B8969-1365-A02F-91F4-0885839E9B56}"/>
              </a:ext>
            </a:extLst>
          </p:cNvPr>
          <p:cNvSpPr/>
          <p:nvPr/>
        </p:nvSpPr>
        <p:spPr>
          <a:xfrm>
            <a:off x="1090463" y="2476685"/>
            <a:ext cx="719092" cy="55023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0" name="Düz Ok Bağlayıcısı 9">
            <a:extLst>
              <a:ext uri="{FF2B5EF4-FFF2-40B4-BE49-F238E27FC236}">
                <a16:creationId xmlns:a16="http://schemas.microsoft.com/office/drawing/2014/main" id="{62E3DAE7-945B-0C3B-30C7-BD21EEE0CCEB}"/>
              </a:ext>
            </a:extLst>
          </p:cNvPr>
          <p:cNvCxnSpPr>
            <a:cxnSpLocks/>
            <a:endCxn id="14" idx="1"/>
          </p:cNvCxnSpPr>
          <p:nvPr/>
        </p:nvCxnSpPr>
        <p:spPr>
          <a:xfrm flipV="1">
            <a:off x="1809555" y="2472918"/>
            <a:ext cx="1083577" cy="24328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Resim 13">
            <a:extLst>
              <a:ext uri="{FF2B5EF4-FFF2-40B4-BE49-F238E27FC236}">
                <a16:creationId xmlns:a16="http://schemas.microsoft.com/office/drawing/2014/main" id="{9F2EF301-458C-FD34-2207-3AAB8E08AFD8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  <a:alphaModFix amt="5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93132" y="1217583"/>
            <a:ext cx="4828951" cy="25106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Metin kutusu 17">
            <a:extLst>
              <a:ext uri="{FF2B5EF4-FFF2-40B4-BE49-F238E27FC236}">
                <a16:creationId xmlns:a16="http://schemas.microsoft.com/office/drawing/2014/main" id="{5436EA67-FE89-1788-210D-F7FB33F76278}"/>
              </a:ext>
            </a:extLst>
          </p:cNvPr>
          <p:cNvSpPr txBox="1"/>
          <p:nvPr/>
        </p:nvSpPr>
        <p:spPr>
          <a:xfrm>
            <a:off x="33365" y="4271235"/>
            <a:ext cx="2726287" cy="184665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tr-TR" sz="1600" dirty="0"/>
              <a:t>Çelikler, tasarımda verilen</a:t>
            </a:r>
          </a:p>
          <a:p>
            <a:r>
              <a:rPr lang="tr-TR" sz="1600" dirty="0"/>
              <a:t> </a:t>
            </a:r>
            <a:r>
              <a:rPr lang="tr-TR" sz="1600" dirty="0" err="1"/>
              <a:t>cut-out</a:t>
            </a:r>
            <a:r>
              <a:rPr lang="tr-TR" sz="1600" dirty="0"/>
              <a:t> datasına ve belirtilen</a:t>
            </a:r>
          </a:p>
          <a:p>
            <a:r>
              <a:rPr lang="tr-TR" sz="1600" dirty="0"/>
              <a:t>toleranslara göre işlenmelidir.</a:t>
            </a:r>
          </a:p>
          <a:p>
            <a:endParaRPr lang="tr-TR" sz="1600" dirty="0"/>
          </a:p>
          <a:p>
            <a:pPr marL="285750" indent="-285750">
              <a:buFontTx/>
              <a:buChar char="-"/>
            </a:pPr>
            <a:r>
              <a:rPr lang="tr-TR" sz="1600" dirty="0" err="1"/>
              <a:t>Steels</a:t>
            </a:r>
            <a:r>
              <a:rPr lang="tr-TR" sz="1600" dirty="0"/>
              <a:t> </a:t>
            </a:r>
            <a:r>
              <a:rPr lang="tr-TR" sz="1600" dirty="0" err="1"/>
              <a:t>should</a:t>
            </a:r>
            <a:r>
              <a:rPr lang="tr-TR" sz="1600" dirty="0"/>
              <a:t> be </a:t>
            </a:r>
            <a:r>
              <a:rPr lang="tr-TR" sz="1600" dirty="0" err="1"/>
              <a:t>milled</a:t>
            </a:r>
            <a:endParaRPr lang="tr-TR" sz="1600" dirty="0"/>
          </a:p>
          <a:p>
            <a:r>
              <a:rPr lang="tr-TR" sz="1600" dirty="0" err="1"/>
              <a:t>according</a:t>
            </a:r>
            <a:r>
              <a:rPr lang="tr-TR" sz="1600" dirty="0"/>
              <a:t> </a:t>
            </a:r>
            <a:r>
              <a:rPr lang="tr-TR" sz="1600" dirty="0" err="1"/>
              <a:t>to</a:t>
            </a:r>
            <a:r>
              <a:rPr lang="tr-TR" sz="1600" dirty="0"/>
              <a:t> </a:t>
            </a:r>
            <a:r>
              <a:rPr lang="tr-TR" sz="1600" dirty="0" err="1"/>
              <a:t>cut-out</a:t>
            </a:r>
            <a:r>
              <a:rPr lang="tr-TR" sz="1600" dirty="0"/>
              <a:t> data </a:t>
            </a:r>
            <a:r>
              <a:rPr lang="tr-TR" sz="1600" dirty="0" err="1"/>
              <a:t>and</a:t>
            </a:r>
            <a:endParaRPr lang="tr-TR" sz="1600" dirty="0"/>
          </a:p>
          <a:p>
            <a:r>
              <a:rPr lang="tr-TR" sz="1600" dirty="0" err="1"/>
              <a:t>given</a:t>
            </a:r>
            <a:r>
              <a:rPr lang="tr-TR" sz="1600" dirty="0"/>
              <a:t> </a:t>
            </a:r>
            <a:r>
              <a:rPr lang="tr-TR" sz="1600" dirty="0" err="1"/>
              <a:t>tolerances</a:t>
            </a:r>
            <a:r>
              <a:rPr lang="tr-TR" sz="1600" dirty="0"/>
              <a:t> in </a:t>
            </a:r>
            <a:r>
              <a:rPr lang="tr-TR" sz="1600" dirty="0" err="1"/>
              <a:t>the</a:t>
            </a:r>
            <a:r>
              <a:rPr lang="tr-TR" sz="1600" dirty="0"/>
              <a:t> </a:t>
            </a:r>
            <a:r>
              <a:rPr lang="tr-TR" sz="1600" dirty="0" err="1"/>
              <a:t>desing</a:t>
            </a:r>
            <a:r>
              <a:rPr lang="tr-TR" sz="1600" dirty="0"/>
              <a:t>.</a:t>
            </a:r>
          </a:p>
        </p:txBody>
      </p:sp>
      <p:cxnSp>
        <p:nvCxnSpPr>
          <p:cNvPr id="20" name="Düz Ok Bağlayıcısı 19">
            <a:extLst>
              <a:ext uri="{FF2B5EF4-FFF2-40B4-BE49-F238E27FC236}">
                <a16:creationId xmlns:a16="http://schemas.microsoft.com/office/drawing/2014/main" id="{A631FB16-2C3B-617F-B325-EFBD2B8DB6F9}"/>
              </a:ext>
            </a:extLst>
          </p:cNvPr>
          <p:cNvCxnSpPr>
            <a:cxnSpLocks/>
          </p:cNvCxnSpPr>
          <p:nvPr/>
        </p:nvCxnSpPr>
        <p:spPr>
          <a:xfrm>
            <a:off x="3145738" y="4724845"/>
            <a:ext cx="426908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Metin kutusu 22">
            <a:extLst>
              <a:ext uri="{FF2B5EF4-FFF2-40B4-BE49-F238E27FC236}">
                <a16:creationId xmlns:a16="http://schemas.microsoft.com/office/drawing/2014/main" id="{ECC2146E-A934-499F-BFA2-BA4DEC024878}"/>
              </a:ext>
            </a:extLst>
          </p:cNvPr>
          <p:cNvSpPr txBox="1"/>
          <p:nvPr/>
        </p:nvSpPr>
        <p:spPr>
          <a:xfrm>
            <a:off x="4886444" y="4408781"/>
            <a:ext cx="70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Ø₁ H7</a:t>
            </a:r>
          </a:p>
        </p:txBody>
      </p:sp>
      <p:cxnSp>
        <p:nvCxnSpPr>
          <p:cNvPr id="24" name="Düz Ok Bağlayıcısı 23">
            <a:extLst>
              <a:ext uri="{FF2B5EF4-FFF2-40B4-BE49-F238E27FC236}">
                <a16:creationId xmlns:a16="http://schemas.microsoft.com/office/drawing/2014/main" id="{C273959F-71BE-EDC7-5E55-527A713CFF42}"/>
              </a:ext>
            </a:extLst>
          </p:cNvPr>
          <p:cNvCxnSpPr>
            <a:cxnSpLocks/>
          </p:cNvCxnSpPr>
          <p:nvPr/>
        </p:nvCxnSpPr>
        <p:spPr>
          <a:xfrm flipV="1">
            <a:off x="5107694" y="6197957"/>
            <a:ext cx="336287" cy="28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Metin kutusu 26">
            <a:extLst>
              <a:ext uri="{FF2B5EF4-FFF2-40B4-BE49-F238E27FC236}">
                <a16:creationId xmlns:a16="http://schemas.microsoft.com/office/drawing/2014/main" id="{70A2189C-352F-9787-7866-0083BFCBE9C1}"/>
              </a:ext>
            </a:extLst>
          </p:cNvPr>
          <p:cNvSpPr txBox="1"/>
          <p:nvPr/>
        </p:nvSpPr>
        <p:spPr>
          <a:xfrm>
            <a:off x="4926514" y="5803795"/>
            <a:ext cx="7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Ø₂ H7</a:t>
            </a:r>
          </a:p>
        </p:txBody>
      </p:sp>
      <p:pic>
        <p:nvPicPr>
          <p:cNvPr id="39" name="Resim 38">
            <a:extLst>
              <a:ext uri="{FF2B5EF4-FFF2-40B4-BE49-F238E27FC236}">
                <a16:creationId xmlns:a16="http://schemas.microsoft.com/office/drawing/2014/main" id="{AC489B6F-3290-A5EF-0B21-020E8185DAC9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aintBrush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33094" y="1225119"/>
            <a:ext cx="4090230" cy="51586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40" name="Düz Ok Bağlayıcısı 39">
            <a:extLst>
              <a:ext uri="{FF2B5EF4-FFF2-40B4-BE49-F238E27FC236}">
                <a16:creationId xmlns:a16="http://schemas.microsoft.com/office/drawing/2014/main" id="{89838F17-BE89-3DAE-D109-7D3338BB7933}"/>
              </a:ext>
            </a:extLst>
          </p:cNvPr>
          <p:cNvCxnSpPr>
            <a:cxnSpLocks/>
          </p:cNvCxnSpPr>
          <p:nvPr/>
        </p:nvCxnSpPr>
        <p:spPr>
          <a:xfrm>
            <a:off x="8575829" y="2008278"/>
            <a:ext cx="2825069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Metin kutusu 41">
            <a:extLst>
              <a:ext uri="{FF2B5EF4-FFF2-40B4-BE49-F238E27FC236}">
                <a16:creationId xmlns:a16="http://schemas.microsoft.com/office/drawing/2014/main" id="{CF204404-5E01-EB28-2D97-C794C167CF9F}"/>
              </a:ext>
            </a:extLst>
          </p:cNvPr>
          <p:cNvSpPr txBox="1"/>
          <p:nvPr/>
        </p:nvSpPr>
        <p:spPr>
          <a:xfrm>
            <a:off x="9623519" y="1698689"/>
            <a:ext cx="7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Ø₃ H7</a:t>
            </a:r>
          </a:p>
        </p:txBody>
      </p:sp>
      <p:sp>
        <p:nvSpPr>
          <p:cNvPr id="43" name="Metin kutusu 42">
            <a:extLst>
              <a:ext uri="{FF2B5EF4-FFF2-40B4-BE49-F238E27FC236}">
                <a16:creationId xmlns:a16="http://schemas.microsoft.com/office/drawing/2014/main" id="{3E90E039-E098-9CD4-3F6F-06CECBE370F1}"/>
              </a:ext>
            </a:extLst>
          </p:cNvPr>
          <p:cNvSpPr txBox="1"/>
          <p:nvPr/>
        </p:nvSpPr>
        <p:spPr>
          <a:xfrm>
            <a:off x="9245727" y="3244334"/>
            <a:ext cx="1417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/>
              <a:t>Cut-Out</a:t>
            </a:r>
            <a:r>
              <a:rPr lang="tr-TR" dirty="0"/>
              <a:t> Data</a:t>
            </a:r>
          </a:p>
        </p:txBody>
      </p:sp>
      <p:sp>
        <p:nvSpPr>
          <p:cNvPr id="44" name="Metin kutusu 43">
            <a:extLst>
              <a:ext uri="{FF2B5EF4-FFF2-40B4-BE49-F238E27FC236}">
                <a16:creationId xmlns:a16="http://schemas.microsoft.com/office/drawing/2014/main" id="{CB60CB55-79C0-E865-ADC8-579D46FEE023}"/>
              </a:ext>
            </a:extLst>
          </p:cNvPr>
          <p:cNvSpPr txBox="1"/>
          <p:nvPr/>
        </p:nvSpPr>
        <p:spPr>
          <a:xfrm>
            <a:off x="3114424" y="4032284"/>
            <a:ext cx="1417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/>
              <a:t>Cut-Out</a:t>
            </a:r>
            <a:r>
              <a:rPr lang="tr-TR" dirty="0"/>
              <a:t> Data</a:t>
            </a:r>
          </a:p>
        </p:txBody>
      </p:sp>
      <p:sp>
        <p:nvSpPr>
          <p:cNvPr id="45" name="Metin kutusu 44">
            <a:extLst>
              <a:ext uri="{FF2B5EF4-FFF2-40B4-BE49-F238E27FC236}">
                <a16:creationId xmlns:a16="http://schemas.microsoft.com/office/drawing/2014/main" id="{FDB1373B-B585-AD29-CBD7-2C770059A4C8}"/>
              </a:ext>
            </a:extLst>
          </p:cNvPr>
          <p:cNvSpPr txBox="1"/>
          <p:nvPr/>
        </p:nvSpPr>
        <p:spPr>
          <a:xfrm>
            <a:off x="2893132" y="2993324"/>
            <a:ext cx="12699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Dişi Çelik</a:t>
            </a:r>
          </a:p>
          <a:p>
            <a:r>
              <a:rPr lang="tr-TR" dirty="0" err="1"/>
              <a:t>Cavity</a:t>
            </a:r>
            <a:r>
              <a:rPr lang="tr-TR" dirty="0"/>
              <a:t> Steel</a:t>
            </a:r>
          </a:p>
        </p:txBody>
      </p:sp>
      <p:sp>
        <p:nvSpPr>
          <p:cNvPr id="46" name="Metin kutusu 45">
            <a:extLst>
              <a:ext uri="{FF2B5EF4-FFF2-40B4-BE49-F238E27FC236}">
                <a16:creationId xmlns:a16="http://schemas.microsoft.com/office/drawing/2014/main" id="{0FDEA7B5-8FFE-5BC8-9A3C-DA9125586E9A}"/>
              </a:ext>
            </a:extLst>
          </p:cNvPr>
          <p:cNvSpPr txBox="1"/>
          <p:nvPr/>
        </p:nvSpPr>
        <p:spPr>
          <a:xfrm>
            <a:off x="4890411" y="2076575"/>
            <a:ext cx="8036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Nozul</a:t>
            </a:r>
          </a:p>
          <a:p>
            <a:r>
              <a:rPr lang="tr-TR" dirty="0" err="1"/>
              <a:t>Nozzle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3728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537FD46A-94C1-FCB7-244C-9CBC79AC75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43" y="-1"/>
            <a:ext cx="1479580" cy="1047565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AE203C79-3F73-8976-E473-0BA25BA52DEE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1621623" y="923849"/>
            <a:ext cx="3395202" cy="35639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Metin kutusu 11">
            <a:extLst>
              <a:ext uri="{FF2B5EF4-FFF2-40B4-BE49-F238E27FC236}">
                <a16:creationId xmlns:a16="http://schemas.microsoft.com/office/drawing/2014/main" id="{1057048F-DC83-649D-9CF8-388525998E0E}"/>
              </a:ext>
            </a:extLst>
          </p:cNvPr>
          <p:cNvSpPr txBox="1"/>
          <p:nvPr/>
        </p:nvSpPr>
        <p:spPr>
          <a:xfrm>
            <a:off x="1586112" y="4696561"/>
            <a:ext cx="2726287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tr-TR" sz="1600" dirty="0"/>
              <a:t>Nozul, plastik tokmak ile birlikte dengeli bir şekilde yuvaya yerleştirilir. </a:t>
            </a:r>
          </a:p>
          <a:p>
            <a:endParaRPr lang="tr-TR" sz="1600" dirty="0"/>
          </a:p>
          <a:p>
            <a:pPr marL="285750" indent="-285750">
              <a:buFontTx/>
              <a:buChar char="-"/>
            </a:pPr>
            <a:r>
              <a:rPr lang="tr-TR" sz="1600" dirty="0" err="1"/>
              <a:t>Nozzle</a:t>
            </a:r>
            <a:r>
              <a:rPr lang="tr-TR" sz="1600" dirty="0"/>
              <a:t> is </a:t>
            </a:r>
            <a:r>
              <a:rPr lang="tr-TR" sz="1600" dirty="0" err="1"/>
              <a:t>placed</a:t>
            </a:r>
            <a:r>
              <a:rPr lang="tr-TR" sz="1600" dirty="0"/>
              <a:t> </a:t>
            </a:r>
            <a:r>
              <a:rPr lang="tr-TR" sz="1600" dirty="0" err="1"/>
              <a:t>with</a:t>
            </a:r>
            <a:r>
              <a:rPr lang="tr-TR" sz="1600" dirty="0"/>
              <a:t> </a:t>
            </a:r>
            <a:r>
              <a:rPr lang="tr-TR" sz="1600" dirty="0" err="1"/>
              <a:t>plastic</a:t>
            </a:r>
            <a:r>
              <a:rPr lang="tr-TR" sz="1600" dirty="0"/>
              <a:t> </a:t>
            </a:r>
            <a:r>
              <a:rPr lang="tr-TR" sz="1600" dirty="0" err="1"/>
              <a:t>hammer</a:t>
            </a:r>
            <a:r>
              <a:rPr lang="tr-TR" sz="1600" dirty="0"/>
              <a:t> </a:t>
            </a:r>
            <a:r>
              <a:rPr lang="tr-TR" sz="1600" dirty="0" err="1"/>
              <a:t>poisedly</a:t>
            </a:r>
            <a:r>
              <a:rPr lang="tr-TR" sz="1600" dirty="0"/>
              <a:t>.</a:t>
            </a:r>
          </a:p>
        </p:txBody>
      </p:sp>
      <p:pic>
        <p:nvPicPr>
          <p:cNvPr id="21" name="Resim 20">
            <a:extLst>
              <a:ext uri="{FF2B5EF4-FFF2-40B4-BE49-F238E27FC236}">
                <a16:creationId xmlns:a16="http://schemas.microsoft.com/office/drawing/2014/main" id="{62D3BAA8-0AFE-B58B-BA96-1D36D30BC7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531" y="923849"/>
            <a:ext cx="3188846" cy="35639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2" name="Metin kutusu 21">
            <a:extLst>
              <a:ext uri="{FF2B5EF4-FFF2-40B4-BE49-F238E27FC236}">
                <a16:creationId xmlns:a16="http://schemas.microsoft.com/office/drawing/2014/main" id="{38B488C4-104B-0852-8FD4-582C4C3A7A4C}"/>
              </a:ext>
            </a:extLst>
          </p:cNvPr>
          <p:cNvSpPr txBox="1"/>
          <p:nvPr/>
        </p:nvSpPr>
        <p:spPr>
          <a:xfrm>
            <a:off x="7354897" y="4696561"/>
            <a:ext cx="4310361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1600" b="1" u="sng" dirty="0"/>
              <a:t>Not:</a:t>
            </a:r>
            <a:r>
              <a:rPr lang="tr-TR" sz="1600" dirty="0"/>
              <a:t> Nozul, demir çekiç ile montaj edilmemelidir. Nozul düz bir şekilde montaj edilip çelikteki yuvasına hasar verilmemelidir.</a:t>
            </a:r>
          </a:p>
          <a:p>
            <a:r>
              <a:rPr lang="tr-TR" sz="1600" b="1" u="sng" dirty="0" err="1"/>
              <a:t>Note</a:t>
            </a:r>
            <a:r>
              <a:rPr lang="tr-TR" sz="1600" b="1" u="sng" dirty="0"/>
              <a:t>:</a:t>
            </a:r>
            <a:r>
              <a:rPr lang="tr-TR" sz="1600" b="1" dirty="0"/>
              <a:t> </a:t>
            </a:r>
            <a:r>
              <a:rPr lang="tr-TR" sz="1600" dirty="0" err="1"/>
              <a:t>Nozzle</a:t>
            </a:r>
            <a:r>
              <a:rPr lang="tr-TR" sz="1600" dirty="0"/>
              <a:t> </a:t>
            </a:r>
            <a:r>
              <a:rPr lang="tr-TR" sz="1600" dirty="0" err="1"/>
              <a:t>should</a:t>
            </a:r>
            <a:r>
              <a:rPr lang="tr-TR" sz="1600" dirty="0"/>
              <a:t> not be </a:t>
            </a:r>
            <a:r>
              <a:rPr lang="tr-TR" sz="1600" dirty="0" err="1"/>
              <a:t>mounted</a:t>
            </a:r>
            <a:r>
              <a:rPr lang="tr-TR" sz="1600" dirty="0"/>
              <a:t> </a:t>
            </a:r>
            <a:r>
              <a:rPr lang="tr-TR" sz="1600" dirty="0" err="1"/>
              <a:t>with</a:t>
            </a:r>
            <a:r>
              <a:rPr lang="tr-TR" sz="1600" dirty="0"/>
              <a:t> </a:t>
            </a:r>
            <a:r>
              <a:rPr lang="tr-TR" sz="1600" dirty="0" err="1"/>
              <a:t>steel</a:t>
            </a:r>
            <a:r>
              <a:rPr lang="tr-TR" sz="1600" dirty="0"/>
              <a:t> </a:t>
            </a:r>
            <a:r>
              <a:rPr lang="tr-TR" sz="1600" dirty="0" err="1"/>
              <a:t>hammer</a:t>
            </a:r>
            <a:r>
              <a:rPr lang="tr-TR" sz="1600" dirty="0"/>
              <a:t>. </a:t>
            </a:r>
            <a:r>
              <a:rPr lang="tr-TR" sz="1600" dirty="0" err="1"/>
              <a:t>In</a:t>
            </a:r>
            <a:r>
              <a:rPr lang="tr-TR" sz="1600" dirty="0"/>
              <a:t> </a:t>
            </a:r>
            <a:r>
              <a:rPr lang="tr-TR" sz="1600" dirty="0" err="1"/>
              <a:t>order</a:t>
            </a:r>
            <a:r>
              <a:rPr lang="tr-TR" sz="1600" dirty="0"/>
              <a:t> not </a:t>
            </a:r>
            <a:r>
              <a:rPr lang="tr-TR" sz="1600" dirty="0" err="1"/>
              <a:t>to</a:t>
            </a:r>
            <a:r>
              <a:rPr lang="tr-TR" sz="1600" dirty="0"/>
              <a:t> </a:t>
            </a:r>
            <a:r>
              <a:rPr lang="tr-TR" sz="1600" dirty="0" err="1"/>
              <a:t>damage</a:t>
            </a:r>
            <a:r>
              <a:rPr lang="tr-TR" sz="1600" dirty="0"/>
              <a:t> </a:t>
            </a:r>
            <a:r>
              <a:rPr lang="tr-TR" sz="1600" dirty="0" err="1"/>
              <a:t>nozzle’s</a:t>
            </a:r>
            <a:r>
              <a:rPr lang="tr-TR" sz="1600" dirty="0"/>
              <a:t> </a:t>
            </a:r>
            <a:r>
              <a:rPr lang="tr-TR" sz="1600" dirty="0" err="1"/>
              <a:t>housing</a:t>
            </a:r>
            <a:endParaRPr lang="tr-TR" sz="1600" dirty="0"/>
          </a:p>
          <a:p>
            <a:r>
              <a:rPr lang="tr-TR" sz="1600" dirty="0"/>
              <a:t>in </a:t>
            </a:r>
            <a:r>
              <a:rPr lang="tr-TR" sz="1600" dirty="0" err="1"/>
              <a:t>the</a:t>
            </a:r>
            <a:r>
              <a:rPr lang="tr-TR" sz="1600" dirty="0"/>
              <a:t> </a:t>
            </a:r>
            <a:r>
              <a:rPr lang="tr-TR" sz="1600" dirty="0" err="1"/>
              <a:t>cavity</a:t>
            </a:r>
            <a:r>
              <a:rPr lang="tr-TR" sz="1600" dirty="0"/>
              <a:t> </a:t>
            </a:r>
            <a:r>
              <a:rPr lang="tr-TR" sz="1600" dirty="0" err="1"/>
              <a:t>steel</a:t>
            </a:r>
            <a:r>
              <a:rPr lang="tr-TR" sz="1600" dirty="0"/>
              <a:t>, </a:t>
            </a:r>
            <a:r>
              <a:rPr lang="tr-TR" sz="1600" dirty="0" err="1"/>
              <a:t>nozzle</a:t>
            </a:r>
            <a:r>
              <a:rPr lang="tr-TR" sz="1600" dirty="0"/>
              <a:t> </a:t>
            </a:r>
            <a:r>
              <a:rPr lang="tr-TR" sz="1600" dirty="0" err="1"/>
              <a:t>should</a:t>
            </a:r>
            <a:r>
              <a:rPr lang="tr-TR" sz="1600" dirty="0"/>
              <a:t> be </a:t>
            </a:r>
            <a:r>
              <a:rPr lang="tr-TR" sz="1600" dirty="0" err="1"/>
              <a:t>placed</a:t>
            </a:r>
            <a:r>
              <a:rPr lang="tr-TR" sz="1600" dirty="0"/>
              <a:t> </a:t>
            </a:r>
            <a:r>
              <a:rPr lang="tr-TR" sz="1600" dirty="0" err="1"/>
              <a:t>firmly</a:t>
            </a:r>
            <a:r>
              <a:rPr lang="tr-TR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3636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537FD46A-94C1-FCB7-244C-9CBC79AC75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43" y="-1"/>
            <a:ext cx="1479580" cy="1047565"/>
          </a:xfrm>
          <a:prstGeom prst="rect">
            <a:avLst/>
          </a:prstGeom>
        </p:spPr>
      </p:pic>
      <p:sp>
        <p:nvSpPr>
          <p:cNvPr id="12" name="Metin kutusu 11">
            <a:extLst>
              <a:ext uri="{FF2B5EF4-FFF2-40B4-BE49-F238E27FC236}">
                <a16:creationId xmlns:a16="http://schemas.microsoft.com/office/drawing/2014/main" id="{1057048F-DC83-649D-9CF8-388525998E0E}"/>
              </a:ext>
            </a:extLst>
          </p:cNvPr>
          <p:cNvSpPr txBox="1"/>
          <p:nvPr/>
        </p:nvSpPr>
        <p:spPr>
          <a:xfrm>
            <a:off x="1586112" y="4696561"/>
            <a:ext cx="2726287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tr-TR" sz="1600" dirty="0"/>
              <a:t>Nozul şapka yüksekliğini komparatör veya derinlik kumpası ile sıfırlayınız.</a:t>
            </a:r>
          </a:p>
          <a:p>
            <a:pPr marL="285750" indent="-285750">
              <a:buFontTx/>
              <a:buChar char="-"/>
            </a:pPr>
            <a:r>
              <a:rPr lang="tr-TR" sz="1600" dirty="0" err="1"/>
              <a:t>Zeroize</a:t>
            </a:r>
            <a:r>
              <a:rPr lang="tr-TR" sz="1600" dirty="0"/>
              <a:t> </a:t>
            </a:r>
            <a:r>
              <a:rPr lang="tr-TR" sz="1600" dirty="0" err="1"/>
              <a:t>the</a:t>
            </a:r>
            <a:r>
              <a:rPr lang="tr-TR" sz="1600" dirty="0"/>
              <a:t> </a:t>
            </a:r>
            <a:r>
              <a:rPr lang="tr-TR" sz="1600" dirty="0" err="1"/>
              <a:t>nozzle</a:t>
            </a:r>
            <a:r>
              <a:rPr lang="tr-TR" sz="1600" dirty="0"/>
              <a:t>  </a:t>
            </a:r>
            <a:r>
              <a:rPr lang="tr-TR" sz="1600" dirty="0" err="1"/>
              <a:t>head</a:t>
            </a:r>
            <a:r>
              <a:rPr lang="tr-TR" sz="1600" dirty="0"/>
              <a:t> </a:t>
            </a:r>
            <a:r>
              <a:rPr lang="tr-TR" sz="1600" dirty="0" err="1"/>
              <a:t>height</a:t>
            </a:r>
            <a:r>
              <a:rPr lang="tr-TR" sz="1600" dirty="0"/>
              <a:t> </a:t>
            </a:r>
            <a:r>
              <a:rPr lang="tr-TR" sz="1600" dirty="0" err="1"/>
              <a:t>with</a:t>
            </a:r>
            <a:r>
              <a:rPr lang="tr-TR" sz="1600" dirty="0"/>
              <a:t> </a:t>
            </a:r>
            <a:r>
              <a:rPr lang="tr-TR" sz="1600" dirty="0" err="1"/>
              <a:t>comparator</a:t>
            </a:r>
            <a:r>
              <a:rPr lang="tr-TR" sz="1600" dirty="0"/>
              <a:t> </a:t>
            </a:r>
            <a:r>
              <a:rPr lang="tr-TR" sz="1600" dirty="0" err="1"/>
              <a:t>or</a:t>
            </a:r>
            <a:r>
              <a:rPr lang="tr-TR" sz="1600" dirty="0"/>
              <a:t> </a:t>
            </a:r>
            <a:r>
              <a:rPr lang="tr-TR" sz="1600" dirty="0" err="1"/>
              <a:t>depth</a:t>
            </a:r>
            <a:r>
              <a:rPr lang="tr-TR" sz="1600" dirty="0"/>
              <a:t> </a:t>
            </a:r>
            <a:r>
              <a:rPr lang="tr-TR" sz="1600" dirty="0" err="1"/>
              <a:t>gauge</a:t>
            </a:r>
            <a:r>
              <a:rPr lang="tr-TR" sz="1600" dirty="0"/>
              <a:t>.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BFCF9B27-11A7-6E94-6079-D00084DFC0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6112" y="1154096"/>
            <a:ext cx="3304061" cy="29562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6" name="Düz Bağlayıcı 5">
            <a:extLst>
              <a:ext uri="{FF2B5EF4-FFF2-40B4-BE49-F238E27FC236}">
                <a16:creationId xmlns:a16="http://schemas.microsoft.com/office/drawing/2014/main" id="{303C9D5E-AB81-B0A4-9810-1446A7B0C36C}"/>
              </a:ext>
            </a:extLst>
          </p:cNvPr>
          <p:cNvCxnSpPr>
            <a:cxnSpLocks/>
          </p:cNvCxnSpPr>
          <p:nvPr/>
        </p:nvCxnSpPr>
        <p:spPr>
          <a:xfrm>
            <a:off x="5832629" y="1047564"/>
            <a:ext cx="0" cy="52186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Resim 8">
            <a:extLst>
              <a:ext uri="{FF2B5EF4-FFF2-40B4-BE49-F238E27FC236}">
                <a16:creationId xmlns:a16="http://schemas.microsoft.com/office/drawing/2014/main" id="{22D15B71-7830-4F05-D4EB-4FF4BC1668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325767"/>
            <a:ext cx="5832628" cy="2206465"/>
          </a:xfrm>
          <a:prstGeom prst="rect">
            <a:avLst/>
          </a:prstGeom>
        </p:spPr>
      </p:pic>
      <p:cxnSp>
        <p:nvCxnSpPr>
          <p:cNvPr id="5" name="Düz Bağlayıcı 4">
            <a:extLst>
              <a:ext uri="{FF2B5EF4-FFF2-40B4-BE49-F238E27FC236}">
                <a16:creationId xmlns:a16="http://schemas.microsoft.com/office/drawing/2014/main" id="{80C40182-D6A0-CFC9-BEE8-8E70B6AE282A}"/>
              </a:ext>
            </a:extLst>
          </p:cNvPr>
          <p:cNvCxnSpPr>
            <a:cxnSpLocks/>
          </p:cNvCxnSpPr>
          <p:nvPr/>
        </p:nvCxnSpPr>
        <p:spPr>
          <a:xfrm>
            <a:off x="10622380" y="3846524"/>
            <a:ext cx="773141" cy="10090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Düz Bağlayıcı 7">
            <a:extLst>
              <a:ext uri="{FF2B5EF4-FFF2-40B4-BE49-F238E27FC236}">
                <a16:creationId xmlns:a16="http://schemas.microsoft.com/office/drawing/2014/main" id="{FFCF8D9C-3333-5DD2-2758-33E0510C79AD}"/>
              </a:ext>
            </a:extLst>
          </p:cNvPr>
          <p:cNvCxnSpPr>
            <a:cxnSpLocks/>
            <a:stCxn id="23" idx="2"/>
          </p:cNvCxnSpPr>
          <p:nvPr/>
        </p:nvCxnSpPr>
        <p:spPr>
          <a:xfrm>
            <a:off x="6889627" y="2648786"/>
            <a:ext cx="374368" cy="52476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Düz Bağlayıcı 10">
            <a:extLst>
              <a:ext uri="{FF2B5EF4-FFF2-40B4-BE49-F238E27FC236}">
                <a16:creationId xmlns:a16="http://schemas.microsoft.com/office/drawing/2014/main" id="{F2360698-AD64-1D5D-E3F0-1F0D9F240BD2}"/>
              </a:ext>
            </a:extLst>
          </p:cNvPr>
          <p:cNvCxnSpPr>
            <a:cxnSpLocks/>
          </p:cNvCxnSpPr>
          <p:nvPr/>
        </p:nvCxnSpPr>
        <p:spPr>
          <a:xfrm flipH="1">
            <a:off x="10622746" y="2325767"/>
            <a:ext cx="318953" cy="50155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Düz Bağlayıcı 13">
            <a:extLst>
              <a:ext uri="{FF2B5EF4-FFF2-40B4-BE49-F238E27FC236}">
                <a16:creationId xmlns:a16="http://schemas.microsoft.com/office/drawing/2014/main" id="{B3F08407-35E8-E540-02A5-C204CC870A53}"/>
              </a:ext>
            </a:extLst>
          </p:cNvPr>
          <p:cNvCxnSpPr>
            <a:cxnSpLocks/>
          </p:cNvCxnSpPr>
          <p:nvPr/>
        </p:nvCxnSpPr>
        <p:spPr>
          <a:xfrm flipV="1">
            <a:off x="8697509" y="3424329"/>
            <a:ext cx="314805" cy="140845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Düz Bağlayıcı 15">
            <a:extLst>
              <a:ext uri="{FF2B5EF4-FFF2-40B4-BE49-F238E27FC236}">
                <a16:creationId xmlns:a16="http://schemas.microsoft.com/office/drawing/2014/main" id="{3C7AEB38-7467-CB72-298B-B79D668C1271}"/>
              </a:ext>
            </a:extLst>
          </p:cNvPr>
          <p:cNvCxnSpPr>
            <a:cxnSpLocks/>
          </p:cNvCxnSpPr>
          <p:nvPr/>
        </p:nvCxnSpPr>
        <p:spPr>
          <a:xfrm flipH="1" flipV="1">
            <a:off x="7996939" y="1497095"/>
            <a:ext cx="964992" cy="128096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78832330-5C36-018E-19B9-CAE48AD5E321}"/>
              </a:ext>
            </a:extLst>
          </p:cNvPr>
          <p:cNvSpPr txBox="1"/>
          <p:nvPr/>
        </p:nvSpPr>
        <p:spPr>
          <a:xfrm>
            <a:off x="11116974" y="4832780"/>
            <a:ext cx="8036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Nozul</a:t>
            </a:r>
          </a:p>
          <a:p>
            <a:r>
              <a:rPr lang="tr-TR" dirty="0" err="1"/>
              <a:t>Nozzle</a:t>
            </a:r>
            <a:endParaRPr lang="tr-TR" dirty="0"/>
          </a:p>
        </p:txBody>
      </p:sp>
      <p:sp>
        <p:nvSpPr>
          <p:cNvPr id="21" name="Metin kutusu 20">
            <a:extLst>
              <a:ext uri="{FF2B5EF4-FFF2-40B4-BE49-F238E27FC236}">
                <a16:creationId xmlns:a16="http://schemas.microsoft.com/office/drawing/2014/main" id="{4B563CA3-33C9-C45C-E429-C0AA41A7DE9E}"/>
              </a:ext>
            </a:extLst>
          </p:cNvPr>
          <p:cNvSpPr txBox="1"/>
          <p:nvPr/>
        </p:nvSpPr>
        <p:spPr>
          <a:xfrm>
            <a:off x="8236696" y="4807679"/>
            <a:ext cx="12522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Pul</a:t>
            </a:r>
          </a:p>
          <a:p>
            <a:r>
              <a:rPr lang="tr-TR" dirty="0" err="1"/>
              <a:t>Spacer</a:t>
            </a:r>
            <a:r>
              <a:rPr lang="tr-TR" dirty="0"/>
              <a:t> </a:t>
            </a:r>
            <a:r>
              <a:rPr lang="tr-TR" dirty="0" err="1"/>
              <a:t>Disc</a:t>
            </a:r>
            <a:endParaRPr lang="tr-TR" dirty="0"/>
          </a:p>
        </p:txBody>
      </p:sp>
      <p:sp>
        <p:nvSpPr>
          <p:cNvPr id="22" name="Metin kutusu 21">
            <a:extLst>
              <a:ext uri="{FF2B5EF4-FFF2-40B4-BE49-F238E27FC236}">
                <a16:creationId xmlns:a16="http://schemas.microsoft.com/office/drawing/2014/main" id="{E128C5FD-4457-C7C7-97B8-F2A38E842493}"/>
              </a:ext>
            </a:extLst>
          </p:cNvPr>
          <p:cNvSpPr txBox="1"/>
          <p:nvPr/>
        </p:nvSpPr>
        <p:spPr>
          <a:xfrm>
            <a:off x="10517023" y="1629860"/>
            <a:ext cx="12522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Pul</a:t>
            </a:r>
          </a:p>
          <a:p>
            <a:r>
              <a:rPr lang="tr-TR" dirty="0" err="1"/>
              <a:t>Spacer</a:t>
            </a:r>
            <a:r>
              <a:rPr lang="tr-TR" dirty="0"/>
              <a:t> </a:t>
            </a:r>
            <a:r>
              <a:rPr lang="tr-TR" dirty="0" err="1"/>
              <a:t>Disc</a:t>
            </a:r>
            <a:endParaRPr lang="tr-TR" dirty="0"/>
          </a:p>
        </p:txBody>
      </p:sp>
      <p:sp>
        <p:nvSpPr>
          <p:cNvPr id="23" name="Metin kutusu 22">
            <a:extLst>
              <a:ext uri="{FF2B5EF4-FFF2-40B4-BE49-F238E27FC236}">
                <a16:creationId xmlns:a16="http://schemas.microsoft.com/office/drawing/2014/main" id="{FACB945D-D69B-7C21-7463-227688A6C022}"/>
              </a:ext>
            </a:extLst>
          </p:cNvPr>
          <p:cNvSpPr txBox="1"/>
          <p:nvPr/>
        </p:nvSpPr>
        <p:spPr>
          <a:xfrm>
            <a:off x="5807472" y="2002455"/>
            <a:ext cx="21643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Sıcak Yolluk Manifolt</a:t>
            </a:r>
          </a:p>
          <a:p>
            <a:r>
              <a:rPr lang="tr-TR" dirty="0"/>
              <a:t>Hot </a:t>
            </a:r>
            <a:r>
              <a:rPr lang="tr-TR" dirty="0" err="1"/>
              <a:t>Runner</a:t>
            </a:r>
            <a:r>
              <a:rPr lang="tr-TR" dirty="0"/>
              <a:t> </a:t>
            </a:r>
            <a:r>
              <a:rPr lang="tr-TR" dirty="0" err="1"/>
              <a:t>Manifold</a:t>
            </a:r>
            <a:endParaRPr lang="tr-TR" dirty="0"/>
          </a:p>
        </p:txBody>
      </p:sp>
      <p:sp>
        <p:nvSpPr>
          <p:cNvPr id="24" name="Metin kutusu 23">
            <a:extLst>
              <a:ext uri="{FF2B5EF4-FFF2-40B4-BE49-F238E27FC236}">
                <a16:creationId xmlns:a16="http://schemas.microsoft.com/office/drawing/2014/main" id="{A1CCC913-6EBA-C9FB-399D-DC3D45BA1040}"/>
              </a:ext>
            </a:extLst>
          </p:cNvPr>
          <p:cNvSpPr txBox="1"/>
          <p:nvPr/>
        </p:nvSpPr>
        <p:spPr>
          <a:xfrm>
            <a:off x="6399502" y="848605"/>
            <a:ext cx="22218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Ana Giriş Memesi</a:t>
            </a:r>
          </a:p>
          <a:p>
            <a:r>
              <a:rPr lang="tr-TR" dirty="0"/>
              <a:t>Main </a:t>
            </a:r>
            <a:r>
              <a:rPr lang="tr-TR" dirty="0" err="1"/>
              <a:t>Entrance</a:t>
            </a:r>
            <a:r>
              <a:rPr lang="tr-TR" dirty="0"/>
              <a:t> </a:t>
            </a:r>
            <a:r>
              <a:rPr lang="tr-TR" dirty="0" err="1"/>
              <a:t>Nozzle</a:t>
            </a:r>
            <a:endParaRPr lang="tr-TR" dirty="0"/>
          </a:p>
        </p:txBody>
      </p:sp>
      <p:cxnSp>
        <p:nvCxnSpPr>
          <p:cNvPr id="28" name="Düz Bağlayıcı 27">
            <a:extLst>
              <a:ext uri="{FF2B5EF4-FFF2-40B4-BE49-F238E27FC236}">
                <a16:creationId xmlns:a16="http://schemas.microsoft.com/office/drawing/2014/main" id="{10EC0AD1-3C38-468A-419B-24176B3C70F9}"/>
              </a:ext>
            </a:extLst>
          </p:cNvPr>
          <p:cNvCxnSpPr>
            <a:cxnSpLocks/>
          </p:cNvCxnSpPr>
          <p:nvPr/>
        </p:nvCxnSpPr>
        <p:spPr>
          <a:xfrm flipV="1">
            <a:off x="9482268" y="1862961"/>
            <a:ext cx="263370" cy="59898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Metin kutusu 29">
            <a:extLst>
              <a:ext uri="{FF2B5EF4-FFF2-40B4-BE49-F238E27FC236}">
                <a16:creationId xmlns:a16="http://schemas.microsoft.com/office/drawing/2014/main" id="{E8C8CE2D-167A-C7C9-1D2A-B8E4B9EA6ACE}"/>
              </a:ext>
            </a:extLst>
          </p:cNvPr>
          <p:cNvSpPr txBox="1"/>
          <p:nvPr/>
        </p:nvSpPr>
        <p:spPr>
          <a:xfrm>
            <a:off x="9482268" y="1238710"/>
            <a:ext cx="7982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Flanş</a:t>
            </a:r>
          </a:p>
          <a:p>
            <a:r>
              <a:rPr lang="tr-TR" dirty="0" err="1"/>
              <a:t>Flange</a:t>
            </a:r>
            <a:endParaRPr lang="tr-TR" dirty="0"/>
          </a:p>
        </p:txBody>
      </p:sp>
      <p:cxnSp>
        <p:nvCxnSpPr>
          <p:cNvPr id="31" name="Düz Bağlayıcı 30">
            <a:extLst>
              <a:ext uri="{FF2B5EF4-FFF2-40B4-BE49-F238E27FC236}">
                <a16:creationId xmlns:a16="http://schemas.microsoft.com/office/drawing/2014/main" id="{632A99B0-A81F-63B3-773B-B766874CA166}"/>
              </a:ext>
            </a:extLst>
          </p:cNvPr>
          <p:cNvCxnSpPr>
            <a:cxnSpLocks/>
          </p:cNvCxnSpPr>
          <p:nvPr/>
        </p:nvCxnSpPr>
        <p:spPr>
          <a:xfrm>
            <a:off x="6450619" y="4092344"/>
            <a:ext cx="274018" cy="83314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Metin kutusu 32">
            <a:extLst>
              <a:ext uri="{FF2B5EF4-FFF2-40B4-BE49-F238E27FC236}">
                <a16:creationId xmlns:a16="http://schemas.microsoft.com/office/drawing/2014/main" id="{CE9777A1-1C94-C233-27B2-2CD0BA1E9C23}"/>
              </a:ext>
            </a:extLst>
          </p:cNvPr>
          <p:cNvSpPr txBox="1"/>
          <p:nvPr/>
        </p:nvSpPr>
        <p:spPr>
          <a:xfrm>
            <a:off x="6322009" y="4925489"/>
            <a:ext cx="12758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Dişi Çelik</a:t>
            </a:r>
          </a:p>
          <a:p>
            <a:r>
              <a:rPr lang="tr-TR" dirty="0" err="1"/>
              <a:t>Cavity</a:t>
            </a:r>
            <a:r>
              <a:rPr lang="tr-TR" dirty="0"/>
              <a:t> </a:t>
            </a:r>
            <a:r>
              <a:rPr lang="tr-TR" dirty="0" err="1"/>
              <a:t>Plate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25340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41FDCF65-2439-20AD-5AB9-46C64F0C50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CFCFF"/>
              </a:clrFrom>
              <a:clrTo>
                <a:srgbClr val="FCFC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59" t="7862" r="34281" b="7547"/>
          <a:stretch/>
        </p:blipFill>
        <p:spPr>
          <a:xfrm>
            <a:off x="1621623" y="1154097"/>
            <a:ext cx="2797121" cy="3846291"/>
          </a:xfrm>
          <a:prstGeom prst="rect">
            <a:avLst/>
          </a:prstGeom>
          <a:ln w="63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537FD46A-94C1-FCB7-244C-9CBC79AC75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43" y="-1"/>
            <a:ext cx="1479580" cy="1047565"/>
          </a:xfrm>
          <a:prstGeom prst="rect">
            <a:avLst/>
          </a:prstGeom>
        </p:spPr>
      </p:pic>
      <p:sp>
        <p:nvSpPr>
          <p:cNvPr id="12" name="Metin kutusu 11">
            <a:extLst>
              <a:ext uri="{FF2B5EF4-FFF2-40B4-BE49-F238E27FC236}">
                <a16:creationId xmlns:a16="http://schemas.microsoft.com/office/drawing/2014/main" id="{1057048F-DC83-649D-9CF8-388525998E0E}"/>
              </a:ext>
            </a:extLst>
          </p:cNvPr>
          <p:cNvSpPr txBox="1"/>
          <p:nvPr/>
        </p:nvSpPr>
        <p:spPr>
          <a:xfrm>
            <a:off x="1695636" y="5242839"/>
            <a:ext cx="9330430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tr-TR" sz="1600" dirty="0"/>
              <a:t>Önce alt pul ve pimleri daha sonra manifolt plakasını dengeli şekilde havuza yerleştiriniz. Cıvatalarla birlikte manifolt plakasını çeliğe çektiriniz. Manifoltun tam oturduğundan ve ölçülerin doğru olduğundan emin olunuz.</a:t>
            </a:r>
          </a:p>
          <a:p>
            <a:pPr marL="285750" indent="-285750">
              <a:buFontTx/>
              <a:buChar char="-"/>
            </a:pPr>
            <a:r>
              <a:rPr lang="tr-TR" sz="1600" dirty="0"/>
              <a:t>First of </a:t>
            </a:r>
            <a:r>
              <a:rPr lang="tr-TR" sz="1600" dirty="0" err="1"/>
              <a:t>all</a:t>
            </a:r>
            <a:r>
              <a:rPr lang="tr-TR" sz="1600" dirty="0"/>
              <a:t>, </a:t>
            </a:r>
            <a:r>
              <a:rPr lang="tr-TR" sz="1600" dirty="0" err="1"/>
              <a:t>place</a:t>
            </a:r>
            <a:r>
              <a:rPr lang="tr-TR" sz="1600" dirty="0"/>
              <a:t> </a:t>
            </a:r>
            <a:r>
              <a:rPr lang="tr-TR" sz="1600" dirty="0" err="1"/>
              <a:t>the</a:t>
            </a:r>
            <a:r>
              <a:rPr lang="tr-TR" sz="1600" dirty="0"/>
              <a:t> </a:t>
            </a:r>
            <a:r>
              <a:rPr lang="tr-TR" sz="1600" dirty="0" err="1"/>
              <a:t>spacer</a:t>
            </a:r>
            <a:r>
              <a:rPr lang="tr-TR" sz="1600" dirty="0"/>
              <a:t> </a:t>
            </a:r>
            <a:r>
              <a:rPr lang="tr-TR" sz="1600" dirty="0" err="1"/>
              <a:t>disc</a:t>
            </a:r>
            <a:r>
              <a:rPr lang="tr-TR" sz="1600" dirty="0"/>
              <a:t> </a:t>
            </a:r>
            <a:r>
              <a:rPr lang="tr-TR" sz="1600" dirty="0" err="1"/>
              <a:t>and</a:t>
            </a:r>
            <a:r>
              <a:rPr lang="tr-TR" sz="1600" dirty="0"/>
              <a:t> </a:t>
            </a:r>
            <a:r>
              <a:rPr lang="tr-TR" sz="1600" dirty="0" err="1"/>
              <a:t>pins</a:t>
            </a:r>
            <a:r>
              <a:rPr lang="tr-TR" sz="1600" dirty="0"/>
              <a:t>, </a:t>
            </a:r>
            <a:r>
              <a:rPr lang="tr-TR" sz="1600" dirty="0" err="1"/>
              <a:t>after</a:t>
            </a:r>
            <a:r>
              <a:rPr lang="tr-TR" sz="1600" dirty="0"/>
              <a:t> </a:t>
            </a:r>
            <a:r>
              <a:rPr lang="tr-TR" sz="1600" dirty="0" err="1"/>
              <a:t>that</a:t>
            </a:r>
            <a:r>
              <a:rPr lang="tr-TR" sz="1600" dirty="0"/>
              <a:t> </a:t>
            </a:r>
            <a:r>
              <a:rPr lang="tr-TR" sz="1600" dirty="0" err="1"/>
              <a:t>place</a:t>
            </a:r>
            <a:r>
              <a:rPr lang="tr-TR" sz="1600" dirty="0"/>
              <a:t> </a:t>
            </a:r>
            <a:r>
              <a:rPr lang="tr-TR" sz="1600" dirty="0" err="1"/>
              <a:t>the</a:t>
            </a:r>
            <a:r>
              <a:rPr lang="tr-TR" sz="1600" dirty="0"/>
              <a:t> </a:t>
            </a:r>
            <a:r>
              <a:rPr lang="tr-TR" sz="1600" dirty="0" err="1"/>
              <a:t>manifold</a:t>
            </a:r>
            <a:r>
              <a:rPr lang="tr-TR" sz="1600" dirty="0"/>
              <a:t> </a:t>
            </a:r>
            <a:r>
              <a:rPr lang="tr-TR" sz="1600" dirty="0" err="1"/>
              <a:t>plate</a:t>
            </a:r>
            <a:r>
              <a:rPr lang="tr-TR" sz="1600" dirty="0"/>
              <a:t> </a:t>
            </a:r>
            <a:r>
              <a:rPr lang="tr-TR" sz="1600" dirty="0" err="1"/>
              <a:t>into</a:t>
            </a:r>
            <a:r>
              <a:rPr lang="tr-TR" sz="1600" dirty="0"/>
              <a:t> </a:t>
            </a:r>
            <a:r>
              <a:rPr lang="tr-TR" sz="1600" dirty="0" err="1"/>
              <a:t>the</a:t>
            </a:r>
            <a:r>
              <a:rPr lang="tr-TR" sz="1600" dirty="0"/>
              <a:t> </a:t>
            </a:r>
            <a:r>
              <a:rPr lang="tr-TR" sz="1600" dirty="0" err="1"/>
              <a:t>housing</a:t>
            </a:r>
            <a:r>
              <a:rPr lang="tr-TR" sz="1600" dirty="0"/>
              <a:t> </a:t>
            </a:r>
            <a:r>
              <a:rPr lang="tr-TR" sz="1600" dirty="0" err="1"/>
              <a:t>posidely</a:t>
            </a:r>
            <a:r>
              <a:rPr lang="tr-TR" sz="1600" dirty="0"/>
              <a:t>. </a:t>
            </a:r>
            <a:r>
              <a:rPr lang="tr-TR" sz="1600" dirty="0" err="1"/>
              <a:t>Then</a:t>
            </a:r>
            <a:r>
              <a:rPr lang="tr-TR" sz="1600" dirty="0"/>
              <a:t> </a:t>
            </a:r>
            <a:r>
              <a:rPr lang="tr-TR" sz="1600" dirty="0" err="1"/>
              <a:t>mount</a:t>
            </a:r>
            <a:r>
              <a:rPr lang="tr-TR" sz="1600" dirty="0"/>
              <a:t> </a:t>
            </a:r>
            <a:r>
              <a:rPr lang="tr-TR" sz="1600" dirty="0" err="1"/>
              <a:t>the</a:t>
            </a:r>
            <a:r>
              <a:rPr lang="tr-TR" sz="1600" dirty="0"/>
              <a:t> </a:t>
            </a:r>
            <a:r>
              <a:rPr lang="tr-TR" sz="1600" dirty="0" err="1"/>
              <a:t>manifold</a:t>
            </a:r>
            <a:r>
              <a:rPr lang="tr-TR" sz="1600" dirty="0"/>
              <a:t> </a:t>
            </a:r>
            <a:r>
              <a:rPr lang="tr-TR" sz="1600" dirty="0" err="1"/>
              <a:t>plate</a:t>
            </a:r>
            <a:r>
              <a:rPr lang="tr-TR" sz="1600" dirty="0"/>
              <a:t> </a:t>
            </a:r>
            <a:r>
              <a:rPr lang="tr-TR" sz="1600" dirty="0" err="1"/>
              <a:t>with</a:t>
            </a:r>
            <a:r>
              <a:rPr lang="tr-TR" sz="1600" dirty="0"/>
              <a:t> </a:t>
            </a:r>
            <a:r>
              <a:rPr lang="tr-TR" sz="1600" dirty="0" err="1"/>
              <a:t>bolts</a:t>
            </a:r>
            <a:r>
              <a:rPr lang="tr-TR" sz="1600" dirty="0"/>
              <a:t>. Be sure </a:t>
            </a:r>
            <a:r>
              <a:rPr lang="tr-TR" sz="1600" dirty="0" err="1"/>
              <a:t>that</a:t>
            </a:r>
            <a:r>
              <a:rPr lang="tr-TR" sz="1600" dirty="0"/>
              <a:t> </a:t>
            </a:r>
            <a:r>
              <a:rPr lang="tr-TR" sz="1600" dirty="0" err="1"/>
              <a:t>manifold</a:t>
            </a:r>
            <a:r>
              <a:rPr lang="tr-TR" sz="1600" dirty="0"/>
              <a:t> </a:t>
            </a:r>
            <a:r>
              <a:rPr lang="tr-TR" sz="1600" dirty="0" err="1"/>
              <a:t>plate</a:t>
            </a:r>
            <a:r>
              <a:rPr lang="tr-TR" sz="1600" dirty="0"/>
              <a:t> is </a:t>
            </a:r>
            <a:r>
              <a:rPr lang="tr-TR" sz="1600" dirty="0" err="1"/>
              <a:t>placed</a:t>
            </a:r>
            <a:r>
              <a:rPr lang="tr-TR" sz="1600" dirty="0"/>
              <a:t> </a:t>
            </a:r>
            <a:r>
              <a:rPr lang="tr-TR" sz="1600" dirty="0" err="1"/>
              <a:t>correctly</a:t>
            </a:r>
            <a:r>
              <a:rPr lang="tr-TR" sz="1600" dirty="0"/>
              <a:t> </a:t>
            </a:r>
            <a:r>
              <a:rPr lang="tr-TR" sz="1600" dirty="0" err="1"/>
              <a:t>and</a:t>
            </a:r>
            <a:r>
              <a:rPr lang="tr-TR" sz="1600" dirty="0"/>
              <a:t> </a:t>
            </a:r>
            <a:r>
              <a:rPr lang="tr-TR" sz="1600" dirty="0" err="1"/>
              <a:t>all</a:t>
            </a:r>
            <a:r>
              <a:rPr lang="tr-TR" sz="1600" dirty="0"/>
              <a:t> </a:t>
            </a:r>
            <a:r>
              <a:rPr lang="tr-TR" sz="1600" dirty="0" err="1"/>
              <a:t>meusurments</a:t>
            </a:r>
            <a:r>
              <a:rPr lang="tr-TR" sz="1600" dirty="0"/>
              <a:t> </a:t>
            </a:r>
            <a:r>
              <a:rPr lang="tr-TR" sz="1600" dirty="0" err="1"/>
              <a:t>are</a:t>
            </a:r>
            <a:r>
              <a:rPr lang="tr-TR" sz="1600" dirty="0"/>
              <a:t> </a:t>
            </a:r>
            <a:r>
              <a:rPr lang="tr-TR" sz="1600" dirty="0" err="1"/>
              <a:t>correct</a:t>
            </a:r>
            <a:r>
              <a:rPr lang="tr-TR" sz="1600" dirty="0"/>
              <a:t>.</a:t>
            </a:r>
          </a:p>
        </p:txBody>
      </p:sp>
      <p:pic>
        <p:nvPicPr>
          <p:cNvPr id="4" name="İçerik Yer Tutucusu 8">
            <a:extLst>
              <a:ext uri="{FF2B5EF4-FFF2-40B4-BE49-F238E27FC236}">
                <a16:creationId xmlns:a16="http://schemas.microsoft.com/office/drawing/2014/main" id="{95CBD0C0-B21D-FDBA-5D37-E59F770732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661" y="1689017"/>
            <a:ext cx="7083538" cy="3311371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1360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537FD46A-94C1-FCB7-244C-9CBC79AC75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43" y="-1"/>
            <a:ext cx="1479580" cy="1047565"/>
          </a:xfrm>
          <a:prstGeom prst="rect">
            <a:avLst/>
          </a:prstGeom>
        </p:spPr>
      </p:pic>
      <p:sp>
        <p:nvSpPr>
          <p:cNvPr id="12" name="Metin kutusu 11">
            <a:extLst>
              <a:ext uri="{FF2B5EF4-FFF2-40B4-BE49-F238E27FC236}">
                <a16:creationId xmlns:a16="http://schemas.microsoft.com/office/drawing/2014/main" id="{1057048F-DC83-649D-9CF8-388525998E0E}"/>
              </a:ext>
            </a:extLst>
          </p:cNvPr>
          <p:cNvSpPr txBox="1"/>
          <p:nvPr/>
        </p:nvSpPr>
        <p:spPr>
          <a:xfrm>
            <a:off x="1133351" y="5264458"/>
            <a:ext cx="8037282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tr-TR" sz="1600" dirty="0"/>
              <a:t>Ön bağlantı plakasını bağlayınız. Cıvata kalitesinin 12.9 kalitede olmasına dikkat ediniz. 0,2 mm sıkma payını hesap ederek işlemi yapınız. Ana giriş memesi plakaya boş geçmelidir, yataklama yapmamalıdır.</a:t>
            </a:r>
          </a:p>
          <a:p>
            <a:pPr marL="285750" indent="-285750">
              <a:buFontTx/>
              <a:buChar char="-"/>
            </a:pPr>
            <a:r>
              <a:rPr lang="tr-TR" sz="1600" dirty="0" err="1"/>
              <a:t>Mount</a:t>
            </a:r>
            <a:r>
              <a:rPr lang="tr-TR" sz="1600" dirty="0"/>
              <a:t> </a:t>
            </a:r>
            <a:r>
              <a:rPr lang="tr-TR" sz="1600" dirty="0" err="1"/>
              <a:t>the</a:t>
            </a:r>
            <a:r>
              <a:rPr lang="tr-TR" sz="1600" dirty="0"/>
              <a:t> </a:t>
            </a:r>
            <a:r>
              <a:rPr lang="tr-TR" sz="1600" dirty="0" err="1"/>
              <a:t>front</a:t>
            </a:r>
            <a:r>
              <a:rPr lang="tr-TR" sz="1600" dirty="0"/>
              <a:t> </a:t>
            </a:r>
            <a:r>
              <a:rPr lang="tr-TR" sz="1600" dirty="0" err="1"/>
              <a:t>support</a:t>
            </a:r>
            <a:r>
              <a:rPr lang="tr-TR" sz="1600" dirty="0"/>
              <a:t> </a:t>
            </a:r>
            <a:r>
              <a:rPr lang="tr-TR" sz="1600" dirty="0" err="1"/>
              <a:t>plate</a:t>
            </a:r>
            <a:r>
              <a:rPr lang="tr-TR" sz="1600" dirty="0"/>
              <a:t>. 12.9 </a:t>
            </a:r>
            <a:r>
              <a:rPr lang="tr-TR" sz="1600" dirty="0" err="1"/>
              <a:t>bolt</a:t>
            </a:r>
            <a:r>
              <a:rPr lang="tr-TR" sz="1600" dirty="0"/>
              <a:t> </a:t>
            </a:r>
            <a:r>
              <a:rPr lang="tr-TR" sz="1600" dirty="0" err="1"/>
              <a:t>should</a:t>
            </a:r>
            <a:r>
              <a:rPr lang="tr-TR" sz="1600" dirty="0"/>
              <a:t> be </a:t>
            </a:r>
            <a:r>
              <a:rPr lang="tr-TR" sz="1600" dirty="0" err="1"/>
              <a:t>used</a:t>
            </a:r>
            <a:r>
              <a:rPr lang="tr-TR" sz="1600" dirty="0"/>
              <a:t>. </a:t>
            </a:r>
            <a:r>
              <a:rPr lang="tr-TR" sz="1600" dirty="0" err="1"/>
              <a:t>Consider</a:t>
            </a:r>
            <a:r>
              <a:rPr lang="tr-TR" sz="1600" dirty="0"/>
              <a:t> </a:t>
            </a:r>
            <a:r>
              <a:rPr lang="tr-TR" sz="1600" dirty="0" err="1"/>
              <a:t>that</a:t>
            </a:r>
            <a:r>
              <a:rPr lang="tr-TR" sz="1600" dirty="0"/>
              <a:t> </a:t>
            </a:r>
            <a:r>
              <a:rPr lang="tr-TR" sz="1600" dirty="0" err="1"/>
              <a:t>spacer</a:t>
            </a:r>
            <a:r>
              <a:rPr lang="tr-TR" sz="1600" dirty="0"/>
              <a:t> </a:t>
            </a:r>
            <a:r>
              <a:rPr lang="tr-TR" sz="1600" dirty="0" err="1"/>
              <a:t>discs</a:t>
            </a:r>
            <a:r>
              <a:rPr lang="tr-TR" sz="1600" dirty="0"/>
              <a:t> </a:t>
            </a:r>
            <a:r>
              <a:rPr lang="tr-TR" sz="1600" dirty="0" err="1"/>
              <a:t>should</a:t>
            </a:r>
            <a:r>
              <a:rPr lang="tr-TR" sz="1600" dirty="0"/>
              <a:t> be 0,2 mm </a:t>
            </a:r>
            <a:r>
              <a:rPr lang="tr-TR" sz="1600" dirty="0" err="1"/>
              <a:t>tight</a:t>
            </a:r>
            <a:r>
              <a:rPr lang="tr-TR" sz="1600" dirty="0"/>
              <a:t>. Main </a:t>
            </a:r>
            <a:r>
              <a:rPr lang="tr-TR" sz="1600" dirty="0" err="1"/>
              <a:t>entrance</a:t>
            </a:r>
            <a:r>
              <a:rPr lang="tr-TR" sz="1600" dirty="0"/>
              <a:t> </a:t>
            </a:r>
            <a:r>
              <a:rPr lang="tr-TR" sz="1600" dirty="0" err="1"/>
              <a:t>nozzle</a:t>
            </a:r>
            <a:r>
              <a:rPr lang="tr-TR" sz="1600" dirty="0"/>
              <a:t> </a:t>
            </a:r>
            <a:r>
              <a:rPr lang="tr-TR" sz="1600" dirty="0" err="1"/>
              <a:t>should</a:t>
            </a:r>
            <a:r>
              <a:rPr lang="tr-TR" sz="1600" dirty="0"/>
              <a:t> not </a:t>
            </a:r>
            <a:r>
              <a:rPr lang="tr-TR" sz="1600" dirty="0" err="1"/>
              <a:t>contact</a:t>
            </a:r>
            <a:r>
              <a:rPr lang="tr-TR" sz="1600" dirty="0"/>
              <a:t> </a:t>
            </a:r>
            <a:r>
              <a:rPr lang="tr-TR" sz="1600" dirty="0" err="1"/>
              <a:t>with</a:t>
            </a:r>
            <a:r>
              <a:rPr lang="tr-TR" sz="1600" dirty="0"/>
              <a:t> </a:t>
            </a:r>
            <a:r>
              <a:rPr lang="tr-TR" sz="1600" dirty="0" err="1"/>
              <a:t>the</a:t>
            </a:r>
            <a:r>
              <a:rPr lang="tr-TR" sz="1600" dirty="0"/>
              <a:t> </a:t>
            </a:r>
            <a:r>
              <a:rPr lang="tr-TR" sz="1600" dirty="0" err="1"/>
              <a:t>front</a:t>
            </a:r>
            <a:r>
              <a:rPr lang="tr-TR" sz="1600" dirty="0"/>
              <a:t> </a:t>
            </a:r>
            <a:r>
              <a:rPr lang="tr-TR" sz="1600" dirty="0" err="1"/>
              <a:t>support</a:t>
            </a:r>
            <a:r>
              <a:rPr lang="tr-TR" sz="1600" dirty="0"/>
              <a:t> </a:t>
            </a:r>
            <a:r>
              <a:rPr lang="tr-TR" sz="1600" dirty="0" err="1"/>
              <a:t>plate</a:t>
            </a:r>
            <a:r>
              <a:rPr lang="tr-TR" sz="1600" dirty="0"/>
              <a:t>.</a:t>
            </a: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942BA4EA-91C7-6942-6CCE-B3CC13AA03F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bg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13257" y="1198484"/>
            <a:ext cx="10365485" cy="3915054"/>
          </a:xfrm>
          <a:prstGeom prst="rect">
            <a:avLst/>
          </a:prstGeom>
        </p:spPr>
      </p:pic>
      <p:cxnSp>
        <p:nvCxnSpPr>
          <p:cNvPr id="10" name="Düz Bağlayıcı 9">
            <a:extLst>
              <a:ext uri="{FF2B5EF4-FFF2-40B4-BE49-F238E27FC236}">
                <a16:creationId xmlns:a16="http://schemas.microsoft.com/office/drawing/2014/main" id="{EF487E95-5998-5219-E630-437FDD58C21A}"/>
              </a:ext>
            </a:extLst>
          </p:cNvPr>
          <p:cNvCxnSpPr>
            <a:cxnSpLocks/>
          </p:cNvCxnSpPr>
          <p:nvPr/>
        </p:nvCxnSpPr>
        <p:spPr>
          <a:xfrm flipH="1" flipV="1">
            <a:off x="3833312" y="1310664"/>
            <a:ext cx="490113" cy="5891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3F54C6FB-60B2-0A7E-1713-0DFD9C051E2F}"/>
              </a:ext>
            </a:extLst>
          </p:cNvPr>
          <p:cNvSpPr txBox="1"/>
          <p:nvPr/>
        </p:nvSpPr>
        <p:spPr>
          <a:xfrm>
            <a:off x="2235875" y="662174"/>
            <a:ext cx="2221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Ön Bağlantı Plakası</a:t>
            </a:r>
          </a:p>
          <a:p>
            <a:r>
              <a:rPr lang="tr-TR" dirty="0"/>
              <a:t>Front </a:t>
            </a:r>
            <a:r>
              <a:rPr lang="tr-TR" dirty="0" err="1"/>
              <a:t>Support</a:t>
            </a:r>
            <a:r>
              <a:rPr lang="tr-TR" dirty="0"/>
              <a:t> </a:t>
            </a:r>
            <a:r>
              <a:rPr lang="tr-TR" dirty="0" err="1"/>
              <a:t>Plate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63112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21E439C2-2309-9DF2-8B3D-570819FDD6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393" y="334222"/>
            <a:ext cx="3653214" cy="2586532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F12686B3-109B-FF64-2E52-D7AAACACE6AB}"/>
              </a:ext>
            </a:extLst>
          </p:cNvPr>
          <p:cNvSpPr txBox="1"/>
          <p:nvPr/>
        </p:nvSpPr>
        <p:spPr>
          <a:xfrm>
            <a:off x="4971316" y="5522493"/>
            <a:ext cx="22274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b="1" dirty="0"/>
              <a:t>THANK YOU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61991A0C-84A7-FEE7-8298-629BCBDA0E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333" y="2627218"/>
            <a:ext cx="5425437" cy="2615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3369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374</Words>
  <Application>Microsoft Office PowerPoint</Application>
  <PresentationFormat>Geniş ekran</PresentationFormat>
  <Paragraphs>56</Paragraphs>
  <Slides>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Tasarim</dc:creator>
  <cp:lastModifiedBy>Tasarim</cp:lastModifiedBy>
  <cp:revision>44</cp:revision>
  <dcterms:created xsi:type="dcterms:W3CDTF">2022-08-26T09:59:59Z</dcterms:created>
  <dcterms:modified xsi:type="dcterms:W3CDTF">2022-09-01T07:49:01Z</dcterms:modified>
</cp:coreProperties>
</file>